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10"/>
  </p:notesMasterIdLst>
  <p:handoutMasterIdLst>
    <p:handoutMasterId r:id="rId11"/>
  </p:handoutMasterIdLst>
  <p:sldIdLst>
    <p:sldId id="256" r:id="rId2"/>
    <p:sldId id="301" r:id="rId3"/>
    <p:sldId id="339" r:id="rId4"/>
    <p:sldId id="336" r:id="rId5"/>
    <p:sldId id="335" r:id="rId6"/>
    <p:sldId id="326" r:id="rId7"/>
    <p:sldId id="313" r:id="rId8"/>
    <p:sldId id="34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97" autoAdjust="0"/>
    <p:restoredTop sz="89326" autoAdjust="0"/>
  </p:normalViewPr>
  <p:slideViewPr>
    <p:cSldViewPr snapToGrid="0" snapToObjects="1">
      <p:cViewPr varScale="1">
        <p:scale>
          <a:sx n="94" d="100"/>
          <a:sy n="94" d="100"/>
        </p:scale>
        <p:origin x="267" y="5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1" d="100"/>
          <a:sy n="91" d="100"/>
        </p:scale>
        <p:origin x="353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F39E4-A19A-3845-BBF4-99989C52A454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BDB5E-3132-A541-AAAB-2F795EEB2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24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EA6D6-E02F-40CE-B206-1E9E03FB0DE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809DD-C58E-4549-AAA9-0E2351501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50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809DD-C58E-4549-AAA9-0E23515019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23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809DD-C58E-4549-AAA9-0E23515019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47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809DD-C58E-4549-AAA9-0E23515019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804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809DD-C58E-4549-AAA9-0E23515019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755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809DD-C58E-4549-AAA9-0E23515019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0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809DD-C58E-4549-AAA9-0E23515019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3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809DD-C58E-4549-AAA9-0E235150197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26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0631" y="1006764"/>
            <a:ext cx="10890738" cy="517236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0631" y="222560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7C67-A198-344B-9B69-3C1557F5F144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F2EC-C56F-EC45-A02D-89E554878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53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81482" y="1201276"/>
            <a:ext cx="6016336" cy="1984416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81482" y="3185692"/>
            <a:ext cx="6016336" cy="1500187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7C67-A198-344B-9B69-3C1557F5F144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F2EC-C56F-EC45-A02D-89E554878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84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7C67-A198-344B-9B69-3C1557F5F144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F2EC-C56F-EC45-A02D-89E554878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513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7C67-A198-344B-9B69-3C1557F5F144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F2EC-C56F-EC45-A02D-89E554878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67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7C67-A198-344B-9B69-3C1557F5F144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F2EC-C56F-EC45-A02D-89E554878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04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7C67-A198-344B-9B69-3C1557F5F144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F2EC-C56F-EC45-A02D-89E554878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95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1688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07C67-A198-344B-9B69-3C1557F5F144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FF2EC-C56F-EC45-A02D-89E554878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164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0" r:id="rId3"/>
    <p:sldLayoutId id="2147483682" r:id="rId4"/>
    <p:sldLayoutId id="2147483683" r:id="rId5"/>
    <p:sldLayoutId id="2147483684" r:id="rId6"/>
    <p:sldLayoutId id="214748368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latheks.org/11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richardp@milesexcavating.com" TargetMode="External"/><Relationship Id="rId2" Type="http://schemas.openxmlformats.org/officeDocument/2006/relationships/hyperlink" Target="mailto:tmersmann@olatheks.org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119</a:t>
            </a:r>
            <a:r>
              <a:rPr lang="en-US" baseline="30000" dirty="0"/>
              <a:t>th</a:t>
            </a:r>
            <a:r>
              <a:rPr lang="en-US" dirty="0"/>
              <a:t> Street and I-35 Interchange</a:t>
            </a:r>
            <a:br>
              <a:rPr lang="en-US" dirty="0"/>
            </a:br>
            <a:r>
              <a:rPr lang="en-US" dirty="0"/>
              <a:t>Reconfiguration Project</a:t>
            </a:r>
            <a:br>
              <a:rPr lang="en-US" dirty="0"/>
            </a:b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50630" y="3646445"/>
            <a:ext cx="10987187" cy="1655762"/>
          </a:xfrm>
        </p:spPr>
        <p:txBody>
          <a:bodyPr/>
          <a:lstStyle/>
          <a:p>
            <a:pPr algn="ctr"/>
            <a:endParaRPr lang="en-US" dirty="0"/>
          </a:p>
          <a:p>
            <a:pPr algn="ctr"/>
            <a:r>
              <a:rPr lang="en-US" dirty="0"/>
              <a:t>Therese Vink</a:t>
            </a:r>
          </a:p>
          <a:p>
            <a:pPr algn="ctr"/>
            <a:r>
              <a:rPr lang="en-US" dirty="0"/>
              <a:t>Sr. Project Manager</a:t>
            </a:r>
          </a:p>
          <a:p>
            <a:pPr algn="ctr"/>
            <a:r>
              <a:rPr lang="en-US" dirty="0"/>
              <a:t>November 5, 2020</a:t>
            </a:r>
          </a:p>
        </p:txBody>
      </p:sp>
    </p:spTree>
    <p:extLst>
      <p:ext uri="{BB962C8B-B14F-4D97-AF65-F5344CB8AC3E}">
        <p14:creationId xmlns:p14="http://schemas.microsoft.com/office/powerpoint/2010/main" val="149975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818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119</a:t>
            </a:r>
            <a:r>
              <a:rPr lang="en-US" baseline="30000" dirty="0"/>
              <a:t>th</a:t>
            </a:r>
            <a:r>
              <a:rPr lang="en-US" dirty="0"/>
              <a:t> Street and I-35 -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268" y="1515073"/>
            <a:ext cx="6096433" cy="49778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This presentation will be repeated every 30 minutes throughout the duration of the meeting</a:t>
            </a:r>
          </a:p>
          <a:p>
            <a:pPr lvl="1"/>
            <a:r>
              <a:rPr lang="en-US" dirty="0"/>
              <a:t>The remainder of the time will be open for questions</a:t>
            </a:r>
          </a:p>
          <a:p>
            <a:r>
              <a:rPr lang="en-US" dirty="0"/>
              <a:t>There will not be the availability to unmute yourself as a participant</a:t>
            </a:r>
          </a:p>
          <a:p>
            <a:pPr lvl="1"/>
            <a:r>
              <a:rPr lang="en-US" dirty="0"/>
              <a:t>If there are questions, please use the Chat icon, generally located at the bottom or your screen</a:t>
            </a:r>
          </a:p>
          <a:p>
            <a:pPr lvl="1"/>
            <a:r>
              <a:rPr lang="en-US" dirty="0"/>
              <a:t>If I do not fully answer your question as you anticipated, please feel free to contact me directly after the meeting</a:t>
            </a:r>
          </a:p>
          <a:p>
            <a:endParaRPr lang="en-US" dirty="0"/>
          </a:p>
        </p:txBody>
      </p:sp>
      <p:grpSp>
        <p:nvGrpSpPr>
          <p:cNvPr id="5" name="Group 1">
            <a:extLst>
              <a:ext uri="{FF2B5EF4-FFF2-40B4-BE49-F238E27FC236}">
                <a16:creationId xmlns:a16="http://schemas.microsoft.com/office/drawing/2014/main" id="{5B91A202-BDA1-44B4-B508-14F878543161}"/>
              </a:ext>
            </a:extLst>
          </p:cNvPr>
          <p:cNvGrpSpPr>
            <a:grpSpLocks/>
          </p:cNvGrpSpPr>
          <p:nvPr/>
        </p:nvGrpSpPr>
        <p:grpSpPr bwMode="auto">
          <a:xfrm>
            <a:off x="6698547" y="2046235"/>
            <a:ext cx="4655253" cy="3686185"/>
            <a:chOff x="0" y="0"/>
            <a:chExt cx="9228" cy="5206"/>
          </a:xfrm>
        </p:grpSpPr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id="{F10AB7E8-B684-4400-8926-6650890DBF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228" cy="5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7470198F-3F92-490C-A8D3-20FCCA756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7" y="4220"/>
              <a:ext cx="783" cy="666"/>
            </a:xfrm>
            <a:custGeom>
              <a:avLst/>
              <a:gdLst>
                <a:gd name="T0" fmla="+- 0 4567 4567"/>
                <a:gd name="T1" fmla="*/ T0 w 783"/>
                <a:gd name="T2" fmla="+- 0 4885 4220"/>
                <a:gd name="T3" fmla="*/ 4885 h 666"/>
                <a:gd name="T4" fmla="+- 0 5109 4567"/>
                <a:gd name="T5" fmla="*/ T4 w 783"/>
                <a:gd name="T6" fmla="+- 0 4220 4220"/>
                <a:gd name="T7" fmla="*/ 4220 h 666"/>
                <a:gd name="T8" fmla="+- 0 5349 4567"/>
                <a:gd name="T9" fmla="*/ T8 w 783"/>
                <a:gd name="T10" fmla="+- 0 4220 4220"/>
                <a:gd name="T11" fmla="*/ 4220 h 66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</a:cxnLst>
              <a:rect l="0" t="0" r="r" b="b"/>
              <a:pathLst>
                <a:path w="783" h="666">
                  <a:moveTo>
                    <a:pt x="0" y="665"/>
                  </a:moveTo>
                  <a:lnTo>
                    <a:pt x="542" y="0"/>
                  </a:lnTo>
                  <a:lnTo>
                    <a:pt x="782" y="0"/>
                  </a:lnTo>
                </a:path>
              </a:pathLst>
            </a:custGeom>
            <a:noFill/>
            <a:ln w="12700">
              <a:solidFill>
                <a:srgbClr val="E4213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ABE41FD0-DC04-46C1-B095-444DDBF45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0" y="4692"/>
              <a:ext cx="169" cy="178"/>
            </a:xfrm>
            <a:custGeom>
              <a:avLst/>
              <a:gdLst>
                <a:gd name="T0" fmla="+- 0 4748 4580"/>
                <a:gd name="T1" fmla="*/ T0 w 169"/>
                <a:gd name="T2" fmla="+- 0 4806 4692"/>
                <a:gd name="T3" fmla="*/ 4806 h 178"/>
                <a:gd name="T4" fmla="+- 0 4580 4580"/>
                <a:gd name="T5" fmla="*/ T4 w 169"/>
                <a:gd name="T6" fmla="+- 0 4870 4692"/>
                <a:gd name="T7" fmla="*/ 4870 h 178"/>
                <a:gd name="T8" fmla="+- 0 4609 4580"/>
                <a:gd name="T9" fmla="*/ T8 w 169"/>
                <a:gd name="T10" fmla="+- 0 4692 4692"/>
                <a:gd name="T11" fmla="*/ 4692 h 1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</a:cxnLst>
              <a:rect l="0" t="0" r="r" b="b"/>
              <a:pathLst>
                <a:path w="169" h="178">
                  <a:moveTo>
                    <a:pt x="168" y="114"/>
                  </a:moveTo>
                  <a:lnTo>
                    <a:pt x="0" y="178"/>
                  </a:lnTo>
                  <a:lnTo>
                    <a:pt x="29" y="0"/>
                  </a:lnTo>
                </a:path>
              </a:pathLst>
            </a:custGeom>
            <a:noFill/>
            <a:ln w="12700">
              <a:solidFill>
                <a:srgbClr val="E4213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Text Box 2">
              <a:extLst>
                <a:ext uri="{FF2B5EF4-FFF2-40B4-BE49-F238E27FC236}">
                  <a16:creationId xmlns:a16="http://schemas.microsoft.com/office/drawing/2014/main" id="{5D868121-564E-4DD1-9EE9-11674ADE68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9" y="4070"/>
              <a:ext cx="2140" cy="50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E42137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Please utilize for all questions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3183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89511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119</a:t>
            </a:r>
            <a:r>
              <a:rPr lang="en-US" baseline="30000" dirty="0"/>
              <a:t>th</a:t>
            </a:r>
            <a:r>
              <a:rPr lang="en-US" dirty="0"/>
              <a:t> Street and I-35 -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268" y="1515074"/>
            <a:ext cx="10899531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For specific project information and updates throughout construction, please visit </a:t>
            </a:r>
            <a:r>
              <a:rPr lang="en-US" dirty="0">
                <a:hlinkClick r:id="rId3"/>
              </a:rPr>
              <a:t>www.olatheks.org/119</a:t>
            </a:r>
            <a:r>
              <a:rPr lang="en-US" dirty="0"/>
              <a:t>  </a:t>
            </a:r>
          </a:p>
          <a:p>
            <a:pPr lvl="1"/>
            <a:r>
              <a:rPr lang="en-US" dirty="0"/>
              <a:t>There is also an area at the bottom of this website for questions or concerns</a:t>
            </a:r>
          </a:p>
          <a:p>
            <a:r>
              <a:rPr lang="en-US" dirty="0"/>
              <a:t>Construction updates will also be available for free through NotifyJoCo.org</a:t>
            </a:r>
          </a:p>
          <a:p>
            <a:pPr lvl="1"/>
            <a:r>
              <a:rPr lang="en-US" dirty="0"/>
              <a:t>By registering with </a:t>
            </a:r>
            <a:r>
              <a:rPr lang="en-US" dirty="0" err="1"/>
              <a:t>NotifyJoCo</a:t>
            </a:r>
            <a:r>
              <a:rPr lang="en-US" dirty="0"/>
              <a:t> and customizing your alert preferences, you’ll receive time-sensitive messages directly from the City relating to construction and traffic impacts as they pertain to the project</a:t>
            </a:r>
          </a:p>
          <a:p>
            <a:r>
              <a:rPr lang="en-US" dirty="0"/>
              <a:t>If you would like to receive e-mail updates on the project, please type your e-mail into the chat box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43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119</a:t>
            </a:r>
            <a:r>
              <a:rPr lang="en-US" baseline="30000" dirty="0"/>
              <a:t>th</a:t>
            </a:r>
            <a:r>
              <a:rPr lang="en-US" dirty="0"/>
              <a:t> Street and I-35 - Project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en-US" b="1" i="1" dirty="0"/>
              <a:t>Reconfigure the interchange to a diverging diamond interchange</a:t>
            </a:r>
          </a:p>
          <a:p>
            <a:pPr fontAlgn="ctr"/>
            <a:r>
              <a:rPr lang="en-US" b="1" i="1" dirty="0"/>
              <a:t>Widen the bridge over BNSF to accommodate 3 thru lanes of traffic</a:t>
            </a:r>
          </a:p>
          <a:p>
            <a:pPr fontAlgn="ctr"/>
            <a:r>
              <a:rPr lang="en-US" b="1" i="1" dirty="0"/>
              <a:t>Geometric improvements at Renner Blvd</a:t>
            </a:r>
          </a:p>
          <a:p>
            <a:pPr fontAlgn="ctr"/>
            <a:r>
              <a:rPr lang="en-US" b="1" i="1" dirty="0"/>
              <a:t>Widening 119</a:t>
            </a:r>
            <a:r>
              <a:rPr lang="en-US" b="1" i="1" baseline="30000" dirty="0"/>
              <a:t>th</a:t>
            </a:r>
            <a:r>
              <a:rPr lang="en-US" b="1" i="1" dirty="0"/>
              <a:t> Street to accommodate 3 thru lanes of traffic from Renner Blvd to Strang Line Road</a:t>
            </a:r>
            <a:endParaRPr lang="en-US" dirty="0"/>
          </a:p>
          <a:p>
            <a:pPr fontAlgn="ctr"/>
            <a:endParaRPr lang="en-US" dirty="0"/>
          </a:p>
          <a:p>
            <a:pPr lvl="1" fontAlgn="ctr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220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A6788-82E7-4250-B743-45D88030C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47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119</a:t>
            </a:r>
            <a:r>
              <a:rPr lang="en-US" baseline="30000" dirty="0"/>
              <a:t>th</a:t>
            </a:r>
            <a:r>
              <a:rPr lang="en-US" dirty="0"/>
              <a:t> Street and I-35 - Construction Phasing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1D6004-55BF-41E6-BB06-722148D85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877" y="1463040"/>
            <a:ext cx="7621670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69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FAD63DC-DF33-4497-9F49-4C2ADFA08929}"/>
              </a:ext>
            </a:extLst>
          </p:cNvPr>
          <p:cNvSpPr txBox="1">
            <a:spLocks/>
          </p:cNvSpPr>
          <p:nvPr/>
        </p:nvSpPr>
        <p:spPr>
          <a:xfrm>
            <a:off x="838200" y="1365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 fontAlgn="ctr"/>
            <a:r>
              <a:rPr lang="en-US" dirty="0"/>
              <a:t>119</a:t>
            </a:r>
            <a:r>
              <a:rPr lang="en-US" baseline="30000" dirty="0"/>
              <a:t>th</a:t>
            </a:r>
            <a:r>
              <a:rPr lang="en-US" dirty="0"/>
              <a:t> Street and I-35 - Construction Phasing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E1EF1D-A426-4514-934C-FA1D88AF2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1180" y="1462086"/>
            <a:ext cx="7621670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686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119</a:t>
            </a:r>
            <a:r>
              <a:rPr lang="en-US" baseline="30000" dirty="0"/>
              <a:t>th</a:t>
            </a:r>
            <a:r>
              <a:rPr lang="en-US" dirty="0"/>
              <a:t> Street and I-35 -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ctr"/>
            <a:r>
              <a:rPr lang="en-US" dirty="0"/>
              <a:t>Schedule</a:t>
            </a:r>
          </a:p>
          <a:p>
            <a:pPr lvl="1"/>
            <a:r>
              <a:rPr lang="en-US" dirty="0"/>
              <a:t>Start Construction on 119</a:t>
            </a:r>
            <a:r>
              <a:rPr lang="en-US" baseline="30000" dirty="0"/>
              <a:t>th</a:t>
            </a:r>
            <a:r>
              <a:rPr lang="en-US" dirty="0"/>
              <a:t> Street – November 2020</a:t>
            </a:r>
          </a:p>
          <a:p>
            <a:pPr lvl="1"/>
            <a:r>
              <a:rPr lang="en-US" dirty="0"/>
              <a:t>Start Construction on BNSF Bridges – December 2020</a:t>
            </a:r>
          </a:p>
          <a:p>
            <a:pPr lvl="1"/>
            <a:r>
              <a:rPr lang="en-US" dirty="0"/>
              <a:t>Start Construction on 119</a:t>
            </a:r>
            <a:r>
              <a:rPr lang="en-US" baseline="30000" dirty="0"/>
              <a:t>th</a:t>
            </a:r>
            <a:r>
              <a:rPr lang="en-US" dirty="0"/>
              <a:t> Street Bridge – Summer 2021</a:t>
            </a:r>
          </a:p>
          <a:p>
            <a:pPr lvl="2"/>
            <a:r>
              <a:rPr lang="en-US" dirty="0"/>
              <a:t>Closure of the 119</a:t>
            </a:r>
            <a:r>
              <a:rPr lang="en-US" baseline="30000" dirty="0"/>
              <a:t>th</a:t>
            </a:r>
            <a:r>
              <a:rPr lang="en-US" dirty="0"/>
              <a:t> Street for 90 days between July and October 2021</a:t>
            </a:r>
          </a:p>
          <a:p>
            <a:pPr lvl="1"/>
            <a:r>
              <a:rPr lang="en-US" dirty="0"/>
              <a:t>Construction Completion – Spring 2022</a:t>
            </a:r>
          </a:p>
          <a:p>
            <a:pPr lvl="1" fontAlgn="ctr"/>
            <a:endParaRPr lang="en-US" dirty="0"/>
          </a:p>
          <a:p>
            <a:pPr lvl="1" fontAlgn="ctr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817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86DE6-D3C3-4223-B31E-245574949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24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119</a:t>
            </a:r>
            <a:r>
              <a:rPr lang="en-US" baseline="30000" dirty="0"/>
              <a:t>th</a:t>
            </a:r>
            <a:r>
              <a:rPr lang="en-US" dirty="0"/>
              <a:t> Street and I-35 </a:t>
            </a:r>
            <a:br>
              <a:rPr lang="en-US" dirty="0"/>
            </a:br>
            <a:r>
              <a:rPr lang="en-US" dirty="0"/>
              <a:t>Project 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AEFC0-B1AC-4E67-9922-BE4F8B810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34207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City of Olathe				Miles Excavating (24-hr Emergency)</a:t>
            </a:r>
          </a:p>
          <a:p>
            <a:pPr marL="0" indent="0">
              <a:buNone/>
            </a:pPr>
            <a:r>
              <a:rPr lang="en-US" dirty="0"/>
              <a:t>Therese Vink					Richard Prater</a:t>
            </a:r>
          </a:p>
          <a:p>
            <a:pPr marL="0" indent="0">
              <a:buNone/>
            </a:pPr>
            <a:r>
              <a:rPr lang="en-US" dirty="0"/>
              <a:t>913-971-9032				816-769-7286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tmersmann@olatheks.org</a:t>
            </a:r>
            <a:r>
              <a:rPr lang="en-US" dirty="0"/>
              <a:t> 			</a:t>
            </a:r>
            <a:r>
              <a:rPr lang="en-US" dirty="0">
                <a:hlinkClick r:id="rId3"/>
              </a:rPr>
              <a:t>richardp@milesexcavating.com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9987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5AE0988C-3AF7-7446-82EE-09855417679B}" vid="{F7EB7995-9D95-0741-A758-760FFF2EFA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Presentation5</Template>
  <TotalTime>7284</TotalTime>
  <Words>379</Words>
  <Application>Microsoft Office PowerPoint</Application>
  <PresentationFormat>Widescreen</PresentationFormat>
  <Paragraphs>52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119th Street and I-35 Interchange Reconfiguration Project </vt:lpstr>
      <vt:lpstr>119th Street and I-35 - Agenda</vt:lpstr>
      <vt:lpstr>119th Street and I-35 - Communication</vt:lpstr>
      <vt:lpstr>119th Street and I-35 - Project Overview</vt:lpstr>
      <vt:lpstr>119th Street and I-35 - Construction Phasing</vt:lpstr>
      <vt:lpstr>PowerPoint Presentation</vt:lpstr>
      <vt:lpstr>119th Street and I-35 - Schedule</vt:lpstr>
      <vt:lpstr>119th Street and I-35  Project 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EDIT MASTER TITLE STYLE</dc:title>
  <dc:creator>Microsoft Office User</dc:creator>
  <cp:lastModifiedBy>Hallie Sheptor</cp:lastModifiedBy>
  <cp:revision>177</cp:revision>
  <dcterms:created xsi:type="dcterms:W3CDTF">2016-09-09T16:51:39Z</dcterms:created>
  <dcterms:modified xsi:type="dcterms:W3CDTF">2020-11-09T19:36:35Z</dcterms:modified>
</cp:coreProperties>
</file>